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8" r:id="rId39"/>
    <p:sldId id="322" r:id="rId40"/>
    <p:sldId id="316" r:id="rId41"/>
    <p:sldId id="332" r:id="rId42"/>
    <p:sldId id="327" r:id="rId43"/>
    <p:sldId id="331" r:id="rId44"/>
    <p:sldId id="325" r:id="rId45"/>
    <p:sldId id="330" r:id="rId46"/>
    <p:sldId id="321" r:id="rId47"/>
    <p:sldId id="319" r:id="rId48"/>
    <p:sldId id="329" r:id="rId49"/>
    <p:sldId id="323" r:id="rId50"/>
    <p:sldId id="326" r:id="rId51"/>
    <p:sldId id="273"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588" autoAdjust="0"/>
  </p:normalViewPr>
  <p:slideViewPr>
    <p:cSldViewPr snapToGrid="0">
      <p:cViewPr>
        <p:scale>
          <a:sx n="125" d="100"/>
          <a:sy n="125" d="100"/>
        </p:scale>
        <p:origin x="17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custT="1"/>
      <dgm:spPr/>
      <dgm:t>
        <a:bodyPr/>
        <a:lstStyle/>
        <a:p>
          <a:r>
            <a:rPr lang="de-DE" sz="2000" dirty="0" err="1"/>
            <a:t>Wegfindungsalgo-rithmus</a:t>
          </a:r>
          <a:r>
            <a:rPr lang="de-DE" sz="2000" dirty="0"/>
            <a:t>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custT="1"/>
      <dgm:spPr/>
      <dgm:t>
        <a:bodyPr/>
        <a:lstStyle/>
        <a:p>
          <a:r>
            <a:rPr lang="de-DE" sz="2400" dirty="0"/>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custT="1"/>
      <dgm:spPr/>
      <dgm:t>
        <a:bodyPr/>
        <a:lstStyle/>
        <a:p>
          <a:r>
            <a:rPr lang="de-DE" sz="2000" dirty="0" err="1"/>
            <a:t>React</a:t>
          </a:r>
          <a:r>
            <a:rPr lang="de-DE" sz="2000"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30E5BCD3-2E2D-4E5B-A4E6-0D291DAECB69}" type="pres">
      <dgm:prSet presAssocID="{999217A0-3646-4827-9BCB-7AC2DE1F8842}" presName="CompostProcess" presStyleCnt="0">
        <dgm:presLayoutVars>
          <dgm:dir/>
          <dgm:resizeHandles val="exact"/>
        </dgm:presLayoutVars>
      </dgm:prSet>
      <dgm:spPr/>
    </dgm:pt>
    <dgm:pt modelId="{923BB127-627B-46AB-887D-AE8D56EED2E6}" type="pres">
      <dgm:prSet presAssocID="{999217A0-3646-4827-9BCB-7AC2DE1F8842}" presName="arrow" presStyleLbl="bgShp" presStyleIdx="0" presStyleCnt="1" custLinFactNeighborX="-103" custLinFactNeighborY="-11620"/>
      <dgm:spPr/>
    </dgm:pt>
    <dgm:pt modelId="{C3407849-C460-4A7D-A4FA-D3BF0D05BE2F}" type="pres">
      <dgm:prSet presAssocID="{999217A0-3646-4827-9BCB-7AC2DE1F8842}" presName="linearProcess" presStyleCnt="0"/>
      <dgm:spPr/>
    </dgm:pt>
    <dgm:pt modelId="{AF7874EF-06AF-4280-8674-6F26F9A4B5A6}" type="pres">
      <dgm:prSet presAssocID="{C9A06ACF-8CF5-4689-ACE5-5C3728E6CA9B}" presName="textNode" presStyleLbl="node1" presStyleIdx="0" presStyleCnt="3">
        <dgm:presLayoutVars>
          <dgm:bulletEnabled val="1"/>
        </dgm:presLayoutVars>
      </dgm:prSet>
      <dgm:spPr/>
    </dgm:pt>
    <dgm:pt modelId="{0B426E99-96A8-4005-ACF9-EC07F1BD706D}" type="pres">
      <dgm:prSet presAssocID="{24AE21C1-D062-4A1C-BB27-1CA07F6461E8}" presName="sibTrans" presStyleCnt="0"/>
      <dgm:spPr/>
    </dgm:pt>
    <dgm:pt modelId="{86037445-7321-45BD-AF13-20C04A052844}" type="pres">
      <dgm:prSet presAssocID="{B14A9CAF-A99E-41D9-95D3-91DBF19DF504}" presName="textNode" presStyleLbl="node1" presStyleIdx="1" presStyleCnt="3">
        <dgm:presLayoutVars>
          <dgm:bulletEnabled val="1"/>
        </dgm:presLayoutVars>
      </dgm:prSet>
      <dgm:spPr/>
    </dgm:pt>
    <dgm:pt modelId="{60F32FD3-EA8D-43F8-8015-955A03014D3F}" type="pres">
      <dgm:prSet presAssocID="{59EA1AD2-8F53-42DC-A468-430FF82C22D2}" presName="sibTrans" presStyleCnt="0"/>
      <dgm:spPr/>
    </dgm:pt>
    <dgm:pt modelId="{4EDC024B-F047-4DEF-B920-48D900DE6520}" type="pres">
      <dgm:prSet presAssocID="{B17C71A7-B431-40D0-AE2E-8849D86698EA}" presName="text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0DB1D124-2EA7-4DCE-8C40-A23F8C34B53D}" type="presOf" srcId="{B17C71A7-B431-40D0-AE2E-8849D86698EA}" destId="{4EDC024B-F047-4DEF-B920-48D900DE6520}" srcOrd="0" destOrd="0" presId="urn:microsoft.com/office/officeart/2005/8/layout/hProcess9"/>
    <dgm:cxn modelId="{DE1FB02F-4B9E-4F63-8388-161D1945509C}" type="presOf" srcId="{C9A06ACF-8CF5-4689-ACE5-5C3728E6CA9B}" destId="{AF7874EF-06AF-4280-8674-6F26F9A4B5A6}" srcOrd="0" destOrd="0" presId="urn:microsoft.com/office/officeart/2005/8/layout/hProcess9"/>
    <dgm:cxn modelId="{8BA6AF7D-8B8A-4FB9-BFA0-7D4E31E08F71}" type="presOf" srcId="{999217A0-3646-4827-9BCB-7AC2DE1F8842}" destId="{30E5BCD3-2E2D-4E5B-A4E6-0D291DAECB69}" srcOrd="0" destOrd="0" presId="urn:microsoft.com/office/officeart/2005/8/layout/hProcess9"/>
    <dgm:cxn modelId="{8C0685C9-E3CA-4205-BD0A-DCE2967EFE75}" srcId="{999217A0-3646-4827-9BCB-7AC2DE1F8842}" destId="{B14A9CAF-A99E-41D9-95D3-91DBF19DF504}" srcOrd="1" destOrd="0" parTransId="{118CB087-0FDF-41D8-8B11-38EAE1045823}" sibTransId="{59EA1AD2-8F53-42DC-A468-430FF82C22D2}"/>
    <dgm:cxn modelId="{8C0F0BD7-7C5D-4D24-9788-4D4C27C9AC4C}" srcId="{999217A0-3646-4827-9BCB-7AC2DE1F8842}" destId="{C9A06ACF-8CF5-4689-ACE5-5C3728E6CA9B}" srcOrd="0" destOrd="0" parTransId="{BD659FBF-C071-4054-AC6A-AECD560698A7}" sibTransId="{24AE21C1-D062-4A1C-BB27-1CA07F6461E8}"/>
    <dgm:cxn modelId="{4E6FC3F8-237B-402C-863D-8A0F3F0AB835}" type="presOf" srcId="{B14A9CAF-A99E-41D9-95D3-91DBF19DF504}" destId="{86037445-7321-45BD-AF13-20C04A052844}" srcOrd="0" destOrd="0" presId="urn:microsoft.com/office/officeart/2005/8/layout/hProcess9"/>
    <dgm:cxn modelId="{B413D0A8-92FF-4786-AA45-90FC42009DE5}" type="presParOf" srcId="{30E5BCD3-2E2D-4E5B-A4E6-0D291DAECB69}" destId="{923BB127-627B-46AB-887D-AE8D56EED2E6}" srcOrd="0" destOrd="0" presId="urn:microsoft.com/office/officeart/2005/8/layout/hProcess9"/>
    <dgm:cxn modelId="{92B9CC3E-C9E2-43D5-AE39-17379E2A05BC}" type="presParOf" srcId="{30E5BCD3-2E2D-4E5B-A4E6-0D291DAECB69}" destId="{C3407849-C460-4A7D-A4FA-D3BF0D05BE2F}" srcOrd="1" destOrd="0" presId="urn:microsoft.com/office/officeart/2005/8/layout/hProcess9"/>
    <dgm:cxn modelId="{97BD55A1-72E6-415E-AF5F-116DE535424F}" type="presParOf" srcId="{C3407849-C460-4A7D-A4FA-D3BF0D05BE2F}" destId="{AF7874EF-06AF-4280-8674-6F26F9A4B5A6}" srcOrd="0" destOrd="0" presId="urn:microsoft.com/office/officeart/2005/8/layout/hProcess9"/>
    <dgm:cxn modelId="{34D8AD2F-DE39-4152-BFEE-69B2B6A9F083}" type="presParOf" srcId="{C3407849-C460-4A7D-A4FA-D3BF0D05BE2F}" destId="{0B426E99-96A8-4005-ACF9-EC07F1BD706D}" srcOrd="1" destOrd="0" presId="urn:microsoft.com/office/officeart/2005/8/layout/hProcess9"/>
    <dgm:cxn modelId="{D8B2EE54-BC8A-40D3-B9F6-8FFFC332747E}" type="presParOf" srcId="{C3407849-C460-4A7D-A4FA-D3BF0D05BE2F}" destId="{86037445-7321-45BD-AF13-20C04A052844}" srcOrd="2" destOrd="0" presId="urn:microsoft.com/office/officeart/2005/8/layout/hProcess9"/>
    <dgm:cxn modelId="{F810F23C-6B85-4EFD-B369-C76DC15BB475}" type="presParOf" srcId="{C3407849-C460-4A7D-A4FA-D3BF0D05BE2F}" destId="{60F32FD3-EA8D-43F8-8015-955A03014D3F}" srcOrd="3" destOrd="0" presId="urn:microsoft.com/office/officeart/2005/8/layout/hProcess9"/>
    <dgm:cxn modelId="{350ABDCA-8EFA-4CAE-83F7-A1A18C9437F9}" type="presParOf" srcId="{C3407849-C460-4A7D-A4FA-D3BF0D05BE2F}" destId="{4EDC024B-F047-4DEF-B920-48D900DE652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BB127-627B-46AB-887D-AE8D56EED2E6}">
      <dsp:nvSpPr>
        <dsp:cNvPr id="0" name=""/>
        <dsp:cNvSpPr/>
      </dsp:nvSpPr>
      <dsp:spPr>
        <a:xfrm>
          <a:off x="705381" y="0"/>
          <a:ext cx="8088750" cy="35520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874EF-06AF-4280-8674-6F26F9A4B5A6}">
      <dsp:nvSpPr>
        <dsp:cNvPr id="0" name=""/>
        <dsp:cNvSpPr/>
      </dsp:nvSpPr>
      <dsp:spPr>
        <a:xfrm>
          <a:off x="0"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Wegfindungsalgo-rithmus</a:t>
          </a:r>
          <a:r>
            <a:rPr lang="de-DE" sz="2000" kern="1200" dirty="0"/>
            <a:t> </a:t>
          </a:r>
        </a:p>
      </dsp:txBody>
      <dsp:txXfrm>
        <a:off x="69358" y="1134965"/>
        <a:ext cx="2716137" cy="1282094"/>
      </dsp:txXfrm>
    </dsp:sp>
    <dsp:sp modelId="{86037445-7321-45BD-AF13-20C04A052844}">
      <dsp:nvSpPr>
        <dsp:cNvPr id="0" name=""/>
        <dsp:cNvSpPr/>
      </dsp:nvSpPr>
      <dsp:spPr>
        <a:xfrm>
          <a:off x="3330661"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3D Modelle</a:t>
          </a:r>
        </a:p>
      </dsp:txBody>
      <dsp:txXfrm>
        <a:off x="3400019" y="1134965"/>
        <a:ext cx="2716137" cy="1282094"/>
      </dsp:txXfrm>
    </dsp:sp>
    <dsp:sp modelId="{4EDC024B-F047-4DEF-B920-48D900DE6520}">
      <dsp:nvSpPr>
        <dsp:cNvPr id="0" name=""/>
        <dsp:cNvSpPr/>
      </dsp:nvSpPr>
      <dsp:spPr>
        <a:xfrm>
          <a:off x="6661323"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React</a:t>
          </a:r>
          <a:r>
            <a:rPr lang="de-DE" sz="2000" kern="1200" dirty="0"/>
            <a:t>: anklicken von 3D Objekten, Liniengenerierung</a:t>
          </a:r>
        </a:p>
      </dsp:txBody>
      <dsp:txXfrm>
        <a:off x="6730681" y="1134965"/>
        <a:ext cx="2716137" cy="12820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22.02.2023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Zusammenführung der </a:t>
            </a:r>
            <a:r>
              <a:rPr lang="de-DE" dirty="0" err="1"/>
              <a:t>RapidPrototypes</a:t>
            </a:r>
            <a:r>
              <a:rPr lang="de-DE" dirty="0"/>
              <a:t>/Algorithmen.</a:t>
            </a:r>
          </a:p>
          <a:p>
            <a:endParaRPr lang="de-DE" dirty="0"/>
          </a:p>
          <a:p>
            <a:r>
              <a:rPr lang="de-DE" dirty="0"/>
              <a:t>Integration in das </a:t>
            </a:r>
            <a:r>
              <a:rPr lang="de-DE" dirty="0" err="1"/>
              <a:t>React</a:t>
            </a:r>
            <a:r>
              <a:rPr lang="de-DE" dirty="0"/>
              <a:t> </a:t>
            </a:r>
            <a:r>
              <a:rPr lang="de-DE" dirty="0" err="1"/>
              <a:t>Three</a:t>
            </a:r>
            <a:r>
              <a:rPr lang="de-DE" dirty="0"/>
              <a:t> Fiber Framework.</a:t>
            </a:r>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Priorisierung nur anhand der Entfernung zum Ziel erfolgt, wird in diesem Beispiel ein längerer Pfad ausgegeben. Dies geschieht, da die nähere Treppe in einem Schritt eine „Bewegung“ weg vom Zielpunkt erfordert</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setElevationFlags</a:t>
            </a:r>
            <a:r>
              <a:rPr lang="de-DE" dirty="0"/>
              <a:t> sperrt den Zugang zu Treppen/Fahrstühlen, welche nicht für den Pfad relevant sind (</a:t>
            </a:r>
            <a:r>
              <a:rPr lang="de-DE" dirty="0" err="1"/>
              <a:t>z.b.</a:t>
            </a:r>
            <a:r>
              <a:rPr lang="de-DE" dirty="0"/>
              <a:t> Start Etage 3, Ziel Etage 2, sperrt Treppen unter 2 und über 3)</a:t>
            </a:r>
          </a:p>
          <a:p>
            <a:endParaRPr lang="de-DE" dirty="0"/>
          </a:p>
          <a:p>
            <a:r>
              <a:rPr lang="de-DE" dirty="0"/>
              <a:t>Diese Suche ignoriert die Entfernung zum Ziel und gibt den Pfad zurück, der über die geringsten Anzahl an </a:t>
            </a:r>
            <a:r>
              <a:rPr lang="de-DE" dirty="0" err="1"/>
              <a:t>PathMesh</a:t>
            </a:r>
            <a:r>
              <a:rPr lang="de-DE" dirty="0"/>
              <a:t>-Punkte führt.</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0695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Selbe Funktionalität wie am PC (</a:t>
            </a:r>
            <a:r>
              <a:rPr lang="de-DE" dirty="0" err="1"/>
              <a:t>Wenns</a:t>
            </a:r>
            <a:r>
              <a:rPr lang="de-DE"/>
              <a:t> funktioniert)</a:t>
            </a:r>
            <a:endParaRPr lang="de-DE" dirty="0"/>
          </a:p>
          <a:p>
            <a:r>
              <a:rPr lang="de-DE" dirty="0"/>
              <a:t>Linie wird zu dick/proportional zur Bildschirmgröße gerendert</a:t>
            </a:r>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1284950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1316019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627387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46</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endParaRPr lang="de-DE" dirty="0"/>
          </a:p>
          <a:p>
            <a:r>
              <a:rPr lang="de-DE" dirty="0"/>
              <a:t>[F060] -&gt; Manche Smartphones können die Seite nicht darstellen oder haben Darstellungsprobleme z.B. mit dem </a:t>
            </a:r>
            <a:r>
              <a:rPr lang="de-DE" dirty="0" err="1"/>
              <a:t>LineRenderer</a:t>
            </a:r>
            <a:endParaRPr lang="de-DE" dirty="0"/>
          </a:p>
          <a:p>
            <a:r>
              <a:rPr lang="de-DE" dirty="0"/>
              <a:t>[F070] -&gt; Ausgewählte Räume könnten nach der Routengenerierung visuell vorgehoben bleiben</a:t>
            </a:r>
          </a:p>
          <a:p>
            <a:endParaRPr lang="de-DE" dirty="0"/>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47</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48</a:t>
            </a:fld>
            <a:endParaRPr lang="de-DE"/>
          </a:p>
        </p:txBody>
      </p:sp>
    </p:spTree>
    <p:extLst>
      <p:ext uri="{BB962C8B-B14F-4D97-AF65-F5344CB8AC3E}">
        <p14:creationId xmlns:p14="http://schemas.microsoft.com/office/powerpoint/2010/main" val="132055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49</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50</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51</a:t>
            </a:fld>
            <a:endParaRPr lang="de-DE"/>
          </a:p>
        </p:txBody>
      </p:sp>
    </p:spTree>
    <p:extLst>
      <p:ext uri="{BB962C8B-B14F-4D97-AF65-F5344CB8AC3E}">
        <p14:creationId xmlns:p14="http://schemas.microsoft.com/office/powerpoint/2010/main" val="781667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22.02.2023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22.02.2023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2.wmf"/><Relationship Id="rId5" Type="http://schemas.openxmlformats.org/officeDocument/2006/relationships/oleObject" Target="../embeddings/oleObject2.bin"/><Relationship Id="rId4" Type="http://schemas.openxmlformats.org/officeDocument/2006/relationships/image" Target="../media/image51.w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plashpixx/EPW2122ChouliarasBurgdorfWolf"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github.com/Splashpixx/EPW2122ChouliarasBurgdorfWolf/blob/main/Artefakte/WS2122_ChouliarasBurgdorfWolf_Anleitung%20und%20Tests_V0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a:t>Funktionaler Prototyp</a:t>
            </a:r>
            <a:endParaRPr b="1"/>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3598313719"/>
              </p:ext>
            </p:extLst>
          </p:nvPr>
        </p:nvGraphicFramePr>
        <p:xfrm>
          <a:off x="1337911" y="2019952"/>
          <a:ext cx="9516177" cy="35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Weitere Probleme wurden ersichtlich</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Neuer </a:t>
            </a:r>
            <a:r>
              <a:rPr lang="de-DE" dirty="0" err="1">
                <a:latin typeface="Calibri" panose="020F0502020204030204" pitchFamily="34" charset="0"/>
                <a:ea typeface="Calibri" panose="020F0502020204030204" pitchFamily="34" charset="0"/>
                <a:cs typeface="Mangal" panose="02040503050203030202" pitchFamily="18" charset="0"/>
              </a:rPr>
              <a:t>WegfindungsAlgorithmus</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auf dem Prinzip der Breitensuche</a:t>
            </a:r>
          </a:p>
        </p:txBody>
      </p:sp>
      <p:pic>
        <p:nvPicPr>
          <p:cNvPr id="7" name="Grafik 6">
            <a:extLst>
              <a:ext uri="{FF2B5EF4-FFF2-40B4-BE49-F238E27FC236}">
                <a16:creationId xmlns:a16="http://schemas.microsoft.com/office/drawing/2014/main" id="{F4A0C616-55FA-BE71-4860-96FBA843598C}"/>
              </a:ext>
            </a:extLst>
          </p:cNvPr>
          <p:cNvPicPr>
            <a:picLocks noChangeAspect="1"/>
          </p:cNvPicPr>
          <p:nvPr/>
        </p:nvPicPr>
        <p:blipFill>
          <a:blip r:embed="rId3"/>
          <a:stretch>
            <a:fillRect/>
          </a:stretch>
        </p:blipFill>
        <p:spPr>
          <a:xfrm>
            <a:off x="1313271" y="2422110"/>
            <a:ext cx="9565458" cy="3424670"/>
          </a:xfrm>
          <a:prstGeom prst="rect">
            <a:avLst/>
          </a:prstGeom>
        </p:spPr>
      </p:pic>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54962112-203D-8CF5-5C70-728404154FA8}"/>
              </a:ext>
            </a:extLst>
          </p:cNvPr>
          <p:cNvSpPr txBox="1"/>
          <p:nvPr/>
        </p:nvSpPr>
        <p:spPr>
          <a:xfrm>
            <a:off x="2059781" y="1003273"/>
            <a:ext cx="8067973" cy="52807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findPathSiple</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setElevationFlags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 // beschränkt Stockwerkzugang</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startPoint.tiefe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var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endPoint.tiefe</a:t>
            </a:r>
            <a:r>
              <a:rPr lang="de-DE" sz="1400" dirty="0">
                <a:latin typeface="Calibri" panose="020F0502020204030204" pitchFamily="34" charset="0"/>
                <a:ea typeface="Calibri" panose="020F0502020204030204" pitchFamily="34" charset="0"/>
                <a:cs typeface="Mangal" panose="02040503050203030202" pitchFamily="18" charset="0"/>
              </a:rPr>
              <a:t> ==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each.tiefe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pathPoint.edges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pathPoint.depth</a:t>
            </a:r>
            <a:r>
              <a:rPr lang="de-DE" sz="1400" dirty="0">
                <a:latin typeface="Calibri" panose="020F0502020204030204" pitchFamily="34" charset="0"/>
                <a:ea typeface="Calibri" panose="020F0502020204030204" pitchFamily="34" charset="0"/>
                <a:cs typeface="Mangal" panose="02040503050203030202" pitchFamily="18" charset="0"/>
              </a:rPr>
              <a:t>) // setzt Tiefe der Nachbarpunkte, wenn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//gibt Vector3-Liste mit Koordinaten der Pfadpunkte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setze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auf Ausgangswerte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p:txBody>
      </p:sp>
      <p:sp>
        <p:nvSpPr>
          <p:cNvPr id="5" name="Rechteck 4">
            <a:extLst>
              <a:ext uri="{FF2B5EF4-FFF2-40B4-BE49-F238E27FC236}">
                <a16:creationId xmlns:a16="http://schemas.microsoft.com/office/drawing/2014/main" id="{0CFC5EAF-F4A8-BA4C-81C0-FC35A9D8282C}"/>
              </a:ext>
            </a:extLst>
          </p:cNvPr>
          <p:cNvSpPr/>
          <p:nvPr/>
        </p:nvSpPr>
        <p:spPr>
          <a:xfrm>
            <a:off x="2059781" y="1020285"/>
            <a:ext cx="8067972" cy="5542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35926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100779"/>
            <a:ext cx="9259410" cy="4182427"/>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Modellierung weiterer Umgebungsmerkmale</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rotWithShape="1">
          <a:blip r:embed="rId3"/>
          <a:srcRect r="974"/>
          <a:stretch/>
        </p:blipFill>
        <p:spPr>
          <a:xfrm>
            <a:off x="6932928" y="3991800"/>
            <a:ext cx="4973523" cy="2455203"/>
          </a:xfrm>
          <a:prstGeom prst="rect">
            <a:avLst/>
          </a:prstGeom>
        </p:spPr>
      </p:pic>
      <p:pic>
        <p:nvPicPr>
          <p:cNvPr id="1026" name="Picture 2">
            <a:extLst>
              <a:ext uri="{FF2B5EF4-FFF2-40B4-BE49-F238E27FC236}">
                <a16:creationId xmlns:a16="http://schemas.microsoft.com/office/drawing/2014/main" id="{C1BD1D88-CD42-B313-1E44-92C41593C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6" y="4221887"/>
            <a:ext cx="6475244" cy="206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1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Auf Smartphone testen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5" name="Grafik 4">
            <a:extLst>
              <a:ext uri="{FF2B5EF4-FFF2-40B4-BE49-F238E27FC236}">
                <a16:creationId xmlns:a16="http://schemas.microsoft.com/office/drawing/2014/main" id="{73D66F97-B9EA-3937-B74F-BF1643D20798}"/>
              </a:ext>
            </a:extLst>
          </p:cNvPr>
          <p:cNvPicPr>
            <a:picLocks noChangeAspect="1"/>
          </p:cNvPicPr>
          <p:nvPr/>
        </p:nvPicPr>
        <p:blipFill rotWithShape="1">
          <a:blip r:embed="rId3">
            <a:extLst>
              <a:ext uri="{28A0092B-C50C-407E-A947-70E740481C1C}">
                <a14:useLocalDpi xmlns:a14="http://schemas.microsoft.com/office/drawing/2010/main" val="0"/>
              </a:ext>
            </a:extLst>
          </a:blip>
          <a:srcRect l="5186"/>
          <a:stretch/>
        </p:blipFill>
        <p:spPr>
          <a:xfrm>
            <a:off x="1909073" y="3783446"/>
            <a:ext cx="3996608" cy="1896845"/>
          </a:xfrm>
          <a:prstGeom prst="rect">
            <a:avLst/>
          </a:prstGeom>
        </p:spPr>
      </p:pic>
      <p:pic>
        <p:nvPicPr>
          <p:cNvPr id="8" name="Grafik 7">
            <a:extLst>
              <a:ext uri="{FF2B5EF4-FFF2-40B4-BE49-F238E27FC236}">
                <a16:creationId xmlns:a16="http://schemas.microsoft.com/office/drawing/2014/main" id="{5EFE862C-8ECD-0946-2E1F-4D2DAE63FF15}"/>
              </a:ext>
            </a:extLst>
          </p:cNvPr>
          <p:cNvPicPr>
            <a:picLocks noChangeAspect="1"/>
          </p:cNvPicPr>
          <p:nvPr/>
        </p:nvPicPr>
        <p:blipFill rotWithShape="1">
          <a:blip r:embed="rId4">
            <a:extLst>
              <a:ext uri="{28A0092B-C50C-407E-A947-70E740481C1C}">
                <a14:useLocalDpi xmlns:a14="http://schemas.microsoft.com/office/drawing/2010/main" val="0"/>
              </a:ext>
            </a:extLst>
          </a:blip>
          <a:srcRect l="5161"/>
          <a:stretch/>
        </p:blipFill>
        <p:spPr>
          <a:xfrm>
            <a:off x="6269533" y="1590750"/>
            <a:ext cx="3997669" cy="1896843"/>
          </a:xfrm>
          <a:prstGeom prst="rect">
            <a:avLst/>
          </a:prstGeom>
        </p:spPr>
      </p:pic>
      <p:pic>
        <p:nvPicPr>
          <p:cNvPr id="10" name="Grafik 9">
            <a:extLst>
              <a:ext uri="{FF2B5EF4-FFF2-40B4-BE49-F238E27FC236}">
                <a16:creationId xmlns:a16="http://schemas.microsoft.com/office/drawing/2014/main" id="{12982C0E-7CA9-A9DF-446D-D952948C8B6A}"/>
              </a:ext>
            </a:extLst>
          </p:cNvPr>
          <p:cNvPicPr>
            <a:picLocks noChangeAspect="1"/>
          </p:cNvPicPr>
          <p:nvPr/>
        </p:nvPicPr>
        <p:blipFill rotWithShape="1">
          <a:blip r:embed="rId5">
            <a:extLst>
              <a:ext uri="{28A0092B-C50C-407E-A947-70E740481C1C}">
                <a14:useLocalDpi xmlns:a14="http://schemas.microsoft.com/office/drawing/2010/main" val="0"/>
              </a:ext>
            </a:extLst>
          </a:blip>
          <a:srcRect l="5161"/>
          <a:stretch/>
        </p:blipFill>
        <p:spPr>
          <a:xfrm>
            <a:off x="1908537" y="1590745"/>
            <a:ext cx="3997680" cy="1896848"/>
          </a:xfrm>
          <a:prstGeom prst="rect">
            <a:avLst/>
          </a:prstGeom>
        </p:spPr>
      </p:pic>
      <p:pic>
        <p:nvPicPr>
          <p:cNvPr id="12" name="Grafik 11">
            <a:extLst>
              <a:ext uri="{FF2B5EF4-FFF2-40B4-BE49-F238E27FC236}">
                <a16:creationId xmlns:a16="http://schemas.microsoft.com/office/drawing/2014/main" id="{5061D140-7D00-6500-8445-2A7C7F07B3FA}"/>
              </a:ext>
            </a:extLst>
          </p:cNvPr>
          <p:cNvPicPr>
            <a:picLocks noChangeAspect="1"/>
          </p:cNvPicPr>
          <p:nvPr/>
        </p:nvPicPr>
        <p:blipFill rotWithShape="1">
          <a:blip r:embed="rId6">
            <a:extLst>
              <a:ext uri="{28A0092B-C50C-407E-A947-70E740481C1C}">
                <a14:useLocalDpi xmlns:a14="http://schemas.microsoft.com/office/drawing/2010/main" val="0"/>
              </a:ext>
            </a:extLst>
          </a:blip>
          <a:srcRect l="5001"/>
          <a:stretch/>
        </p:blipFill>
        <p:spPr>
          <a:xfrm>
            <a:off x="6266169" y="3792851"/>
            <a:ext cx="4004396" cy="1896848"/>
          </a:xfrm>
          <a:prstGeom prst="rect">
            <a:avLst/>
          </a:prstGeom>
        </p:spPr>
      </p:pic>
    </p:spTree>
    <p:extLst>
      <p:ext uri="{BB962C8B-B14F-4D97-AF65-F5344CB8AC3E}">
        <p14:creationId xmlns:p14="http://schemas.microsoft.com/office/powerpoint/2010/main" val="991566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16146"/>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Weitere Verbesserung des Designs</a:t>
            </a:r>
          </a:p>
          <a:p>
            <a:pPr marL="285750" indent="-285750">
              <a:lnSpc>
                <a:spcPct val="150000"/>
              </a:lnSpc>
              <a:buFont typeface="Arial" panose="020B0604020202020204" pitchFamily="34" charset="0"/>
              <a:buChar char="•"/>
            </a:pPr>
            <a:r>
              <a:rPr lang="de-DE" dirty="0"/>
              <a:t>Nutzertests durchführen und auswerten</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Entwürfe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8672D8F1-69B7-5A15-E425-1C80CFD02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268" y="2252540"/>
            <a:ext cx="4996970" cy="3533897"/>
          </a:xfrm>
          <a:prstGeom prst="rect">
            <a:avLst/>
          </a:prstGeom>
        </p:spPr>
      </p:pic>
      <p:pic>
        <p:nvPicPr>
          <p:cNvPr id="6" name="Grafik 5">
            <a:extLst>
              <a:ext uri="{FF2B5EF4-FFF2-40B4-BE49-F238E27FC236}">
                <a16:creationId xmlns:a16="http://schemas.microsoft.com/office/drawing/2014/main" id="{74464344-F1DD-2BE4-905C-7895151068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4458" y="1192982"/>
            <a:ext cx="2496842" cy="3530563"/>
          </a:xfrm>
          <a:prstGeom prst="rect">
            <a:avLst/>
          </a:prstGeom>
        </p:spPr>
      </p:pic>
      <p:pic>
        <p:nvPicPr>
          <p:cNvPr id="8" name="Grafik 7">
            <a:extLst>
              <a:ext uri="{FF2B5EF4-FFF2-40B4-BE49-F238E27FC236}">
                <a16:creationId xmlns:a16="http://schemas.microsoft.com/office/drawing/2014/main" id="{8B869FE4-5783-0368-1785-BBC401A88B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3520" y="2252540"/>
            <a:ext cx="2496842" cy="3534721"/>
          </a:xfrm>
          <a:prstGeom prst="rect">
            <a:avLst/>
          </a:prstGeom>
        </p:spPr>
      </p:pic>
      <p:pic>
        <p:nvPicPr>
          <p:cNvPr id="10" name="Grafik 9">
            <a:extLst>
              <a:ext uri="{FF2B5EF4-FFF2-40B4-BE49-F238E27FC236}">
                <a16:creationId xmlns:a16="http://schemas.microsoft.com/office/drawing/2014/main" id="{48F81131-CA45-E2C0-CA62-63AC7ED02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52582" y="1151102"/>
            <a:ext cx="2496842" cy="3534721"/>
          </a:xfrm>
          <a:prstGeom prst="rect">
            <a:avLst/>
          </a:prstGeom>
        </p:spPr>
      </p:pic>
    </p:spTree>
    <p:extLst>
      <p:ext uri="{BB962C8B-B14F-4D97-AF65-F5344CB8AC3E}">
        <p14:creationId xmlns:p14="http://schemas.microsoft.com/office/powerpoint/2010/main" val="1982368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Entwürfe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DA6D9674-399F-7CBF-9A7E-EC3D85C5C16C}"/>
              </a:ext>
            </a:extLst>
          </p:cNvPr>
          <p:cNvPicPr>
            <a:picLocks noChangeAspect="1"/>
          </p:cNvPicPr>
          <p:nvPr/>
        </p:nvPicPr>
        <p:blipFill>
          <a:blip r:embed="rId3"/>
          <a:stretch>
            <a:fillRect/>
          </a:stretch>
        </p:blipFill>
        <p:spPr>
          <a:xfrm>
            <a:off x="0" y="1491257"/>
            <a:ext cx="12192000" cy="4719043"/>
          </a:xfrm>
          <a:prstGeom prst="rect">
            <a:avLst/>
          </a:prstGeom>
        </p:spPr>
      </p:pic>
    </p:spTree>
    <p:extLst>
      <p:ext uri="{BB962C8B-B14F-4D97-AF65-F5344CB8AC3E}">
        <p14:creationId xmlns:p14="http://schemas.microsoft.com/office/powerpoint/2010/main" val="2397951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 Endergebnis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E020AC15-758E-BA08-22CC-9559B8DE0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6690" y="1067098"/>
            <a:ext cx="3891096" cy="5508534"/>
          </a:xfrm>
          <a:prstGeom prst="rect">
            <a:avLst/>
          </a:prstGeom>
        </p:spPr>
      </p:pic>
    </p:spTree>
    <p:extLst>
      <p:ext uri="{BB962C8B-B14F-4D97-AF65-F5344CB8AC3E}">
        <p14:creationId xmlns:p14="http://schemas.microsoft.com/office/powerpoint/2010/main" val="1531672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Aussicht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2091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Implementierung von Metadaten:</a:t>
            </a:r>
          </a:p>
          <a:p>
            <a:pPr marL="742950" lvl="1" indent="-285750">
              <a:lnSpc>
                <a:spcPct val="150000"/>
              </a:lnSpc>
              <a:buFontTx/>
              <a:buChar char="-"/>
            </a:pPr>
            <a:r>
              <a:rPr lang="de-DE" dirty="0"/>
              <a:t>Bilder / 360 Grad Sphären</a:t>
            </a:r>
          </a:p>
          <a:p>
            <a:pPr marL="742950" lvl="1" indent="-285750">
              <a:lnSpc>
                <a:spcPct val="150000"/>
              </a:lnSpc>
              <a:buFontTx/>
              <a:buChar char="-"/>
            </a:pPr>
            <a:r>
              <a:rPr lang="de-DE" dirty="0"/>
              <a:t>Raumbeschreibung</a:t>
            </a:r>
          </a:p>
          <a:p>
            <a:pPr marL="742950" lvl="1" indent="-285750">
              <a:lnSpc>
                <a:spcPct val="150000"/>
              </a:lnSpc>
              <a:buFontTx/>
              <a:buChar char="-"/>
            </a:pPr>
            <a:r>
              <a:rPr lang="de-DE" dirty="0"/>
              <a:t>Raumbelegung</a:t>
            </a:r>
          </a:p>
          <a:p>
            <a:pPr marL="742950" lvl="1" indent="-285750">
              <a:lnSpc>
                <a:spcPct val="150000"/>
              </a:lnSpc>
              <a:buFontTx/>
              <a:buChar char="-"/>
            </a:pPr>
            <a:r>
              <a:rPr lang="de-DE" dirty="0"/>
              <a:t>Raumkategorien</a:t>
            </a:r>
          </a:p>
          <a:p>
            <a:pPr marL="285750" indent="-285750">
              <a:lnSpc>
                <a:spcPct val="150000"/>
              </a:lnSpc>
              <a:buFont typeface="Arial" panose="020B0604020202020204" pitchFamily="34" charset="0"/>
              <a:buChar char="•"/>
            </a:pPr>
            <a:r>
              <a:rPr lang="de-DE" dirty="0"/>
              <a:t>Automatisierung der Raumbenennung (Blender-</a:t>
            </a:r>
            <a:r>
              <a:rPr lang="de-DE" dirty="0" err="1"/>
              <a:t>Addon</a:t>
            </a:r>
            <a:r>
              <a:rPr lang="de-DE" dirty="0"/>
              <a:t>)</a:t>
            </a:r>
          </a:p>
          <a:p>
            <a:pPr marL="285750" indent="-285750">
              <a:lnSpc>
                <a:spcPct val="150000"/>
              </a:lnSpc>
              <a:buFont typeface="Arial" panose="020B0604020202020204" pitchFamily="34" charset="0"/>
              <a:buChar char="•"/>
            </a:pPr>
            <a:r>
              <a:rPr lang="de-DE" dirty="0"/>
              <a:t>Automatische Generierung der Geometrie aus Raumplänen (Bilderkennung)</a:t>
            </a:r>
          </a:p>
          <a:p>
            <a:pPr marL="285750" indent="-285750">
              <a:lnSpc>
                <a:spcPct val="150000"/>
              </a:lnSpc>
              <a:buFont typeface="Arial" panose="020B0604020202020204" pitchFamily="34" charset="0"/>
              <a:buChar char="•"/>
            </a:pPr>
            <a:r>
              <a:rPr lang="de-DE" dirty="0"/>
              <a:t>Begehbarkeit der Karte (z.B. Google Street View)</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marL="742950" lvl="1" indent="-285750">
              <a:lnSpc>
                <a:spcPct val="150000"/>
              </a:lnSpc>
              <a:buFontTx/>
              <a:buChar char="-"/>
            </a:pPr>
            <a:endParaRPr lang="de-DE" dirty="0"/>
          </a:p>
          <a:p>
            <a:pPr marL="742950" lvl="1" indent="-285750">
              <a:lnSpc>
                <a:spcPct val="150000"/>
              </a:lnSpc>
              <a:buFontTx/>
              <a:buChar char="-"/>
            </a:pP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39656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Objekt 1">
            <a:extLst>
              <a:ext uri="{FF2B5EF4-FFF2-40B4-BE49-F238E27FC236}">
                <a16:creationId xmlns:a16="http://schemas.microsoft.com/office/drawing/2014/main" id="{DC304175-8074-DDBE-7CD5-65A4F10072CA}"/>
              </a:ext>
            </a:extLst>
          </p:cNvPr>
          <p:cNvGraphicFramePr>
            <a:graphicFrameLocks noChangeAspect="1"/>
          </p:cNvGraphicFramePr>
          <p:nvPr>
            <p:extLst>
              <p:ext uri="{D42A27DB-BD31-4B8C-83A1-F6EECF244321}">
                <p14:modId xmlns:p14="http://schemas.microsoft.com/office/powerpoint/2010/main" val="3260915951"/>
              </p:ext>
            </p:extLst>
          </p:nvPr>
        </p:nvGraphicFramePr>
        <p:xfrm>
          <a:off x="1524000" y="1321680"/>
          <a:ext cx="4387141" cy="4303936"/>
        </p:xfrm>
        <a:graphic>
          <a:graphicData uri="http://schemas.openxmlformats.org/presentationml/2006/ole">
            <mc:AlternateContent xmlns:mc="http://schemas.openxmlformats.org/markup-compatibility/2006">
              <mc:Choice xmlns:v="urn:schemas-microsoft-com:vml" Requires="v">
                <p:oleObj r:id="rId3" imgW="7326720" imgH="7326720" progId="">
                  <p:embed/>
                </p:oleObj>
              </mc:Choice>
              <mc:Fallback>
                <p:oleObj r:id="rId3" imgW="7326720" imgH="7326720" progId="">
                  <p:embed/>
                  <p:pic>
                    <p:nvPicPr>
                      <p:cNvPr id="0" name=""/>
                      <p:cNvPicPr/>
                      <p:nvPr/>
                    </p:nvPicPr>
                    <p:blipFill>
                      <a:blip r:embed="rId4"/>
                      <a:stretch>
                        <a:fillRect/>
                      </a:stretch>
                    </p:blipFill>
                    <p:spPr>
                      <a:xfrm>
                        <a:off x="1524000" y="1321680"/>
                        <a:ext cx="4387141" cy="4303936"/>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261FDBB8-30FC-0AD7-8331-A6134C975E02}"/>
              </a:ext>
            </a:extLst>
          </p:cNvPr>
          <p:cNvGraphicFramePr>
            <a:graphicFrameLocks noChangeAspect="1"/>
          </p:cNvGraphicFramePr>
          <p:nvPr>
            <p:extLst>
              <p:ext uri="{D42A27DB-BD31-4B8C-83A1-F6EECF244321}">
                <p14:modId xmlns:p14="http://schemas.microsoft.com/office/powerpoint/2010/main" val="871246254"/>
              </p:ext>
            </p:extLst>
          </p:nvPr>
        </p:nvGraphicFramePr>
        <p:xfrm>
          <a:off x="6320189" y="1321680"/>
          <a:ext cx="4331669" cy="1972748"/>
        </p:xfrm>
        <a:graphic>
          <a:graphicData uri="http://schemas.openxmlformats.org/presentationml/2006/ole">
            <mc:AlternateContent xmlns:mc="http://schemas.openxmlformats.org/markup-compatibility/2006">
              <mc:Choice xmlns:v="urn:schemas-microsoft-com:vml" Requires="v">
                <p:oleObj r:id="rId5" imgW="7390440" imgH="3364920" progId="">
                  <p:embed/>
                </p:oleObj>
              </mc:Choice>
              <mc:Fallback>
                <p:oleObj r:id="rId5" imgW="7390440" imgH="3364920" progId="">
                  <p:embed/>
                  <p:pic>
                    <p:nvPicPr>
                      <p:cNvPr id="0" name=""/>
                      <p:cNvPicPr/>
                      <p:nvPr/>
                    </p:nvPicPr>
                    <p:blipFill>
                      <a:blip r:embed="rId6"/>
                      <a:stretch>
                        <a:fillRect/>
                      </a:stretch>
                    </p:blipFill>
                    <p:spPr>
                      <a:xfrm>
                        <a:off x="6320189" y="1321680"/>
                        <a:ext cx="4331669" cy="1972748"/>
                      </a:xfrm>
                      <a:prstGeom prst="rect">
                        <a:avLst/>
                      </a:prstGeom>
                    </p:spPr>
                  </p:pic>
                </p:oleObj>
              </mc:Fallback>
            </mc:AlternateContent>
          </a:graphicData>
        </a:graphic>
      </p:graphicFrame>
    </p:spTree>
    <p:extLst>
      <p:ext uri="{BB962C8B-B14F-4D97-AF65-F5344CB8AC3E}">
        <p14:creationId xmlns:p14="http://schemas.microsoft.com/office/powerpoint/2010/main" val="326180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369332"/>
          </a:xfrm>
          <a:prstGeom prst="rect">
            <a:avLst/>
          </a:prstGeom>
          <a:noFill/>
        </p:spPr>
        <p:txBody>
          <a:bodyPr wrap="square">
            <a:spAutoFit/>
          </a:bodyPr>
          <a:lstStyle/>
          <a:p>
            <a:pPr algn="ctr"/>
            <a:r>
              <a:rPr lang="de-DE" dirty="0">
                <a:hlinkClick r:id="rId3"/>
              </a:rPr>
              <a:t>EPW2122ChouliarasBurgdorfWolf(github.com)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736708" y="5201305"/>
            <a:ext cx="4906108" cy="369332"/>
          </a:xfrm>
          <a:prstGeom prst="rect">
            <a:avLst/>
          </a:prstGeom>
          <a:noFill/>
        </p:spPr>
        <p:txBody>
          <a:bodyPr wrap="square" rtlCol="0">
            <a:spAutoFit/>
          </a:bodyPr>
          <a:lstStyle/>
          <a:p>
            <a:pPr algn="ctr"/>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466295" y="1603699"/>
            <a:ext cx="9259410" cy="392159"/>
          </a:xfrm>
          <a:prstGeom prst="rect">
            <a:avLst/>
          </a:prstGeom>
          <a:noFill/>
        </p:spPr>
        <p:txBody>
          <a:bodyPr wrap="square" rtlCol="0">
            <a:spAutoFit/>
          </a:bodyPr>
          <a:lstStyle/>
          <a:p>
            <a:pPr algn="ct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hlinkClick r:id="rId4"/>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4574</Words>
  <Application>Microsoft Office PowerPoint</Application>
  <PresentationFormat>Breitbild</PresentationFormat>
  <Paragraphs>1949</Paragraphs>
  <Slides>51</Slides>
  <Notes>42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0</vt:i4>
      </vt:variant>
      <vt:variant>
        <vt:lpstr>Folientitel</vt:lpstr>
      </vt:variant>
      <vt:variant>
        <vt:i4>51</vt:i4>
      </vt:variant>
    </vt:vector>
  </HeadingPairs>
  <TitlesOfParts>
    <vt:vector size="60"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49</cp:revision>
  <dcterms:created xsi:type="dcterms:W3CDTF">2022-11-08T10:25:19Z</dcterms:created>
  <dcterms:modified xsi:type="dcterms:W3CDTF">2023-02-22T09:59:58Z</dcterms:modified>
</cp:coreProperties>
</file>